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FF"/>
    <a:srgbClr val="0000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8B207F-3090-42B6-ABF9-2FEB21A05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4EA3534-C663-4995-A353-39F2D6067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2B9AD28-8C95-4DFB-9A47-021C3F929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F3DA29B-F8C5-42D7-9D8C-7905A9C0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0D059AB-2042-4A9C-B768-39B5DF9A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381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A008B9-5212-40BB-AF8E-1A2B9010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AA0A785-69DF-49A5-B477-02F3DFF51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2EF32DB-0D0A-45F4-ABF8-07690242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296A694-EB25-4385-AD62-E8D2D319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E316A89-93D6-4EC0-8FA7-54AB71D6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929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5B6D2D6-F4AD-4672-9537-E3D5459FC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5C2C86D-E050-4BC9-B923-290B16695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8BDF0BC-3CDF-477D-99A4-B7B8FA7E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B327A37-4D50-450E-88F9-B1DCE734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0DF8422-C1BD-4C31-8848-0066B085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581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C1CB3E-4F54-45BE-A1C2-9303A86B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AFFD30-3DE6-47AB-B665-17327161F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88081F3-AB93-48D8-9C1F-13C769903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FD722DD-77B7-47E6-A1FD-0BF1A013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FC8B5F3-B386-493E-9CE9-D5D57622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520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F6176-209D-4671-815A-B9C00C8E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4FC6858-D1AB-443D-A915-861414FD1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95C26A8-EA8F-4C17-A68A-E7405F50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F0F4A35-909C-45AA-AB5D-4C048950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75AF5F4-7B0C-4C3A-B476-129FFEB6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494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A27F8-1B5F-40C4-9234-E641ABF2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3FEAA3-8069-4644-82B9-BD40A8C0A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3CC791A-6B16-49E4-985A-8920BFC53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B70091D-1F42-4FB7-A467-46431BF5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9F8C258-42F1-4137-B868-9DEF78DB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4CD43C3-F98D-4FEF-9050-B55ADEE9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381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40871-C038-4D2E-B3FE-FC9488E2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B5CC116-2B8D-480D-92D9-141396B45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8E6FA90-1C48-41FB-8248-37AE8631F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B1A194F-EB43-4930-BD17-6D608B9AEE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9AEF399-0500-412F-A9C8-0474FE96E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A831194E-586F-4246-B867-02572BF7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8774E73-199C-485A-AF4B-DE876178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41D0F0F-3AF3-4F1E-8B75-456C2D47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337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438E34-A5D0-4661-83F0-C5A23097F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549E34E-9953-4F8A-A90A-94D56B30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DECA8C2-E894-45BD-8C86-CA613526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CAEBFA7-E8C1-430B-941C-9F317344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846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209EAB4-CF08-43A0-A00C-166F34BF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C347D30-2072-47CC-8F2B-E7A41D17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1EBFD0D-8A17-47B1-ABB7-1D0EE17C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462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0C074-5FFE-442E-AA81-2CC4847D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CD59ED2-ADE1-4169-ADD3-B8CEC7DD7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6A9E7B0-75A8-46E9-8AF8-007FF842E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D5DAE24-D66D-446D-ABC3-21A87BC72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968BB25-7AB9-4A44-B907-DB672AF4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FD94CBC-CD5F-40F1-9A7C-A91CF1CE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436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C9007-2748-4E47-A66B-082237A3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17380127-28BE-40BB-8BBC-A6F0E57FE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1D7A288-ADAD-467F-8385-50645ACAB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C347D8D-9D30-499C-9E0C-D33E94E2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007E136-DDCB-4E3E-992A-E1184D9B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8D4CE1-0F48-4F7C-BA10-8629A060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862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6B2B489-D72C-455D-BF4C-47C19F34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534CCB2-7C20-4B61-AE50-B2DCA908C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BC40C02-34B9-461E-9331-E648FEF9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9C2BA-FF7C-456F-A9D2-D8747634A8B7}" type="datetimeFigureOut">
              <a:rPr lang="uk-UA" smtClean="0"/>
              <a:t>04.06.2024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5B24E8-491F-4137-8EF9-937779CE6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FB04290-21AF-4500-B075-7D9EAFA7A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F34A9-420B-461C-A657-4CE54284FE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693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375" y="308693"/>
            <a:ext cx="3907758" cy="9632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5BE075-3071-4BC6-971F-8A866EAB6B2A}"/>
              </a:ext>
            </a:extLst>
          </p:cNvPr>
          <p:cNvSpPr txBox="1"/>
          <p:nvPr/>
        </p:nvSpPr>
        <p:spPr>
          <a:xfrm>
            <a:off x="691461" y="2661602"/>
            <a:ext cx="10735056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Самоосвіта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інформальна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педагогів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ЗДО</a:t>
            </a:r>
            <a:r>
              <a:rPr lang="ru-RU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4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1143969-1AA2-4FD1-9528-BD89C9090F9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" y="4231262"/>
            <a:ext cx="2011680" cy="23180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8355718-E16F-4263-81E1-7D2601E38A7A}"/>
              </a:ext>
            </a:extLst>
          </p:cNvPr>
          <p:cNvSpPr txBox="1"/>
          <p:nvPr/>
        </p:nvSpPr>
        <p:spPr>
          <a:xfrm>
            <a:off x="6631475" y="355070"/>
            <a:ext cx="4928616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Дата проведення: 28 травня 2024</a:t>
            </a:r>
          </a:p>
          <a:p>
            <a:r>
              <a:rPr lang="uk-UA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Початок: 10.00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7BF262-601C-4BF2-A273-2E5AA88954AB}"/>
              </a:ext>
            </a:extLst>
          </p:cNvPr>
          <p:cNvSpPr txBox="1"/>
          <p:nvPr/>
        </p:nvSpPr>
        <p:spPr>
          <a:xfrm>
            <a:off x="579773" y="1399392"/>
            <a:ext cx="7891925" cy="95410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uk-UA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Інтерактивний педагогічний подіум для вихователів-методистів ЗДО ВМТГ: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A97472-D533-4371-BE4F-3C84F4B211B8}"/>
              </a:ext>
            </a:extLst>
          </p:cNvPr>
          <p:cNvSpPr txBox="1"/>
          <p:nvPr/>
        </p:nvSpPr>
        <p:spPr>
          <a:xfrm>
            <a:off x="7293626" y="1060971"/>
            <a:ext cx="407086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00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Місце проведення</a:t>
            </a:r>
            <a:r>
              <a:rPr lang="uk-UA" sz="2000" b="1" dirty="0">
                <a:solidFill>
                  <a:srgbClr val="0000CC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2A4617F-3F52-4B87-93BE-50D9189018C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9917" y="1097954"/>
            <a:ext cx="1399032" cy="34766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D593414-17F4-4F89-A7C5-D1146AC967D2}"/>
              </a:ext>
            </a:extLst>
          </p:cNvPr>
          <p:cNvSpPr txBox="1"/>
          <p:nvPr/>
        </p:nvSpPr>
        <p:spPr>
          <a:xfrm>
            <a:off x="2314450" y="5596974"/>
            <a:ext cx="8807492" cy="400110"/>
          </a:xfrm>
          <a:prstGeom prst="rect">
            <a:avLst/>
          </a:prstGeom>
          <a:solidFill>
            <a:srgbClr val="FFCCFF"/>
          </a:solidFill>
          <a:ln w="5715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uk-UA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Спікер – консультант КУ «ЦПРПП ВМР» Лариса Бондарчук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DB8081F-0704-4871-8623-8EE661390A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36607" y="2109379"/>
            <a:ext cx="2075689" cy="23180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0804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5543" y="553016"/>
            <a:ext cx="983408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Як поєднати формальну, неформальну та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інформальну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освіту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0457" y="1714732"/>
            <a:ext cx="11025143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Зареєструйтеся на курси підвищення кваліфікації в закладі післядипломної освіти за місцем проживання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Слідкуйте за оголошеннями в соціальних мережах, підпишіться на новини від неурядових організацій, які здійснюють навчання вчителів, відвідуйте масові заходи – конференції, майстер-класи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Складіть список умінь (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компетентностей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 якими ви б хотіли оволодіти в майбутньому, аби стати ще більшим професіоналом своєї справи чи просто втілити свою мрію в життя </a:t>
            </a:r>
            <a:endParaRPr lang="ru-RU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218" name="Picture 2" descr="На Житомирщині 101 ветеран війни та члени родин загиблих українських  Захисників отримали можливість навчанн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3714" y="3935448"/>
            <a:ext cx="4282495" cy="26690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51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5543" y="553016"/>
            <a:ext cx="98340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Використані джерела: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0456" y="2151726"/>
            <a:ext cx="1079808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Формальна. Неформальна </a:t>
            </a:r>
            <a:r>
              <a:rPr lang="ru-RU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https://teach-hub.com/formalna-neformalna-ta-informalna-osvita-vchitelya/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(</a:t>
            </a:r>
            <a:r>
              <a:rPr lang="ru-RU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Квасилівський</a:t>
            </a: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ЗДО): http://leleka.rv.ua/index.php?m=content&amp;d=view&amp;cid=70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Закон </a:t>
            </a:r>
            <a:r>
              <a:rPr lang="ru-RU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України</a:t>
            </a: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«Про </a:t>
            </a:r>
            <a:r>
              <a:rPr lang="ru-RU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освіту</a:t>
            </a: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Постанова 800 </a:t>
            </a:r>
          </a:p>
        </p:txBody>
      </p:sp>
      <p:pic>
        <p:nvPicPr>
          <p:cNvPr id="10242" name="Picture 2" descr="Форми навчання в закладах загальної середньої освіт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9498" y="3428999"/>
            <a:ext cx="5102329" cy="29205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73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364" y="239947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05E88-60FB-4580-9DB7-A0D29B45C838}"/>
              </a:ext>
            </a:extLst>
          </p:cNvPr>
          <p:cNvSpPr txBox="1"/>
          <p:nvPr/>
        </p:nvSpPr>
        <p:spPr>
          <a:xfrm rot="20438477">
            <a:off x="1005840" y="2816352"/>
            <a:ext cx="10634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Д Я К У Ю   З А    У В А Г У !</a:t>
            </a:r>
          </a:p>
        </p:txBody>
      </p:sp>
    </p:spTree>
    <p:extLst>
      <p:ext uri="{BB962C8B-B14F-4D97-AF65-F5344CB8AC3E}">
        <p14:creationId xmlns:p14="http://schemas.microsoft.com/office/powerpoint/2010/main" val="167564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40934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48822" y="522238"/>
            <a:ext cx="8107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ОСВІТА, ПРОФЕСІЙНИЙ РОЗВИТОК ТА ОПЛАТА ПРАЦІ </a:t>
            </a:r>
          </a:p>
          <a:p>
            <a:pPr algn="ctr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ПЕДАГОГІЧНИХ І НАУКОВО-ПЕДАГОГІЧНИХ ПРАЦІВНИКІВ</a:t>
            </a:r>
            <a:endParaRPr lang="en-US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280" y="1581069"/>
            <a:ext cx="741143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buAutoNum type="arabicPeriod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Професійний розвиток педагогічних і науково-педагогічних працівників передбачає постійну самоосвіту, участь у програмах підвищення кваліфікації та будь-які інші види і форми професійного зростання. </a:t>
            </a:r>
          </a:p>
          <a:p>
            <a:pPr algn="just">
              <a:buAutoNum type="arabicPeriod"/>
            </a:pPr>
            <a:endParaRPr lang="uk-UA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Підвищення кваліфікації може здійснюватися за різними видами (навчання за освітньою програмою, стажування, участь у сертифікаційних програмах, тренінгах, семінарах, семінарах-практикумах, семінарах-нарадах, семінарах-тренінгах,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вебінарах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майстер-класах тощо) та у різних формах (інституційна, дуальна, на робочому місці (на виробництві) тощо).</a:t>
            </a:r>
          </a:p>
        </p:txBody>
      </p:sp>
      <p:pic>
        <p:nvPicPr>
          <p:cNvPr id="1026" name="Picture 2" descr="КУ ЯМРЦентр професійного розвитку педагогічних працівникі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0927">
            <a:off x="7959759" y="1671918"/>
            <a:ext cx="3612377" cy="36123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5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26308" y="522238"/>
            <a:ext cx="81078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Види освіти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0879" y="1088627"/>
            <a:ext cx="1138874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Особа реалізує своє право на освіту впродовж життя шляхом формальної, неформальної та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інформальної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освіти.</a:t>
            </a:r>
          </a:p>
          <a:p>
            <a:pPr algn="just">
              <a:buAutoNum type="arabicPeriod"/>
            </a:pPr>
            <a:endParaRPr lang="uk-UA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AutoNum type="arabicPeriod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Формальна освіта - це освіта, яка здобувається за освітніми програмами відповідно до визначених законодавством рівнів освіти, галузей знань, спеціальностей (професій) і передбачає досягнення здобувачами освіти визначених стандартами освіти результатів навчання відповідного рівня освіти та здобуття кваліфікацій, що визнаються державою.</a:t>
            </a:r>
          </a:p>
          <a:p>
            <a:pPr algn="just">
              <a:buAutoNum type="arabicPeriod"/>
            </a:pPr>
            <a:endParaRPr lang="uk-UA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AutoNum type="arabicPeriod"/>
            </a:pP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Неформальна освіта - це освіта, яка здобувається, як правило, за освітніми програмами та не передбачає присудження визнаних державою освітніх кваліфікацій за рівнями освіти, але може завершуватися присвоєнням професійних та/або присудженням часткових освітніх кваліфікацій.</a:t>
            </a:r>
          </a:p>
        </p:txBody>
      </p:sp>
      <p:pic>
        <p:nvPicPr>
          <p:cNvPr id="2050" name="Picture 2" descr="Сьогодні, якщо немає освіти, то немає роботи | Футур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7688" y="5241095"/>
            <a:ext cx="3864883" cy="15459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70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05057" y="553016"/>
            <a:ext cx="81078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Види освіти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9130" y="1926119"/>
            <a:ext cx="7115199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Інформальна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освіта (самоосвіта) - це освіта, яка передбачає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самоорганізоване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здобуття особою певних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компетентностей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зокрема під час повсякденної діяльності, пов’язаної з професійною, громадською або іншою діяльністю, родиною чи дозвіллям.</a:t>
            </a:r>
          </a:p>
          <a:p>
            <a:pPr algn="just"/>
            <a:endParaRPr lang="uk-UA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Результати навчання, здобуті шляхом неформальної та/або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інформальної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освіти, визнаються в системі формальної освіти в порядку, визначеному законодавством.</a:t>
            </a:r>
          </a:p>
        </p:txBody>
      </p:sp>
      <p:pic>
        <p:nvPicPr>
          <p:cNvPr id="3074" name="Picture 2" descr="ПедКлас- бібліотека навчально-методичних матеріалів. Матеріал за напрямком  Наукова стаття / Освітній портал™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5160" y="578889"/>
            <a:ext cx="3714040" cy="2778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Вивчитись на креативний клас: як здобути освіту в креативній індустрії?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12331" y="3543641"/>
            <a:ext cx="3987076" cy="25959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35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05057" y="553016"/>
            <a:ext cx="81078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Самоосвіта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975" y="1695879"/>
            <a:ext cx="1040202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Самоосвіта - це самостійне поповнення знань із різних джерел з урахуванням інтересів, </a:t>
            </a:r>
            <a:r>
              <a:rPr lang="uk-UA" sz="20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схильностей</a:t>
            </a:r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кожного педагога та об'єктивних потреб дошкільного закладу. </a:t>
            </a:r>
          </a:p>
          <a:p>
            <a:pPr algn="just"/>
            <a:r>
              <a:rPr lang="uk-UA" sz="20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Організація самоосвіти педагогів - одна з найважливіших індивідуальних форм методичної роботи та одна з форм підвищення їх кваліфікації. </a:t>
            </a:r>
          </a:p>
        </p:txBody>
      </p:sp>
      <p:pic>
        <p:nvPicPr>
          <p:cNvPr id="4098" name="Picture 2" descr="Освіта |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2562" y="3634871"/>
            <a:ext cx="5885952" cy="29153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18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72696" y="415928"/>
            <a:ext cx="983408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Вимоги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організації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самоосвіти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педагогів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6132" y="2281320"/>
            <a:ext cx="10885714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Обрати індивідуальну тему для самоосвіти. 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Скласти план роботи з  підвищення професійного рівня з індивідуальної теми самоосвіти на навчальний рік. Ведення щоденника з підвищення професійного рівня педагога. 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Систематичне вивчення психолого-педагогічної та методичної літератури з обраної теми самоосвіти (робота в бібліотеках із книгами, періодичними виданнями).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Ведення власної картотеки з досліджуваної проблеми. 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Активна участь педагога в роботі науково-практичних конференцій, семінарів, методичних об'єднань, творчих груп, педрад, дискусій тощо. 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 Збір, накопичення й зберігання відомостей, фактів, висновків; підготовка виступів, відкритих заходів. Створення папки з матеріалами самоосвіти.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 Ведення поглибленої роботи з дітьми за обраною темою самоосвіти. </a:t>
            </a:r>
          </a:p>
          <a:p>
            <a:pPr algn="just"/>
            <a:r>
              <a:rPr lang="uk-UA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Творчий звіт педагога із самоосвіти на робочому місці </a:t>
            </a:r>
          </a:p>
        </p:txBody>
      </p:sp>
      <p:pic>
        <p:nvPicPr>
          <p:cNvPr id="5124" name="Picture 4" descr="Актуальні теми - вища освіта в Україні – Освіта.U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273141" y="933274"/>
            <a:ext cx="3003007" cy="16407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3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6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5543" y="553016"/>
            <a:ext cx="98340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Формальна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451" y="1326585"/>
            <a:ext cx="814414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Формальна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яка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здобувається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відповідно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освітніх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ліцензованих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програм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закладів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післядипломної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і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передбачає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досягнення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здобувачами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заздалегідь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визначених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результатів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навчання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очна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курси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підвищення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кваліфікації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семінари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творчі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групи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тренінги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тощо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курси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онлайнові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конференції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вебінари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тощо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 очно-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поєднання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очної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та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форм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навчання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очно-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курси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післядипломної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переважно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відповідно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місця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проживання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Вимоги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закладів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наявність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ліцензії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здійснення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освітніх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послуг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Мінуси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завжди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відповідають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запитам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слухачів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відсутність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вибору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тем, форм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навчання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тощо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pic>
        <p:nvPicPr>
          <p:cNvPr id="6146" name="Picture 2" descr="Освіта вдома – це не екстернат, фото - Погляд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5602" y="2286105"/>
            <a:ext cx="2803747" cy="22857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64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5543" y="553016"/>
            <a:ext cx="98340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Неформальна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3450" y="1222289"/>
            <a:ext cx="10901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Неформальна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яка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здобувається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як правило, за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освітніми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програмами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та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передбачає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присудження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визнаних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державою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освітніх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кваліфікацій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за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рівнями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але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може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завершуватися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присвоєнням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професійних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та/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або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присудженням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часткових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освітніх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кваліфікацій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pic>
        <p:nvPicPr>
          <p:cNvPr id="7170" name="Picture 2" descr="Що таке середня спеціальна освіта. Середня спеціальна та середня професійна  освіта різниця. Освітні установи СП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95202" y="2355508"/>
            <a:ext cx="3051955" cy="21469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93450" y="2551836"/>
            <a:ext cx="74837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очна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тренінги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майстер-класи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семінари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майстерні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тощо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курси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вебінари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неурядові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установи,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приватні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особи,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платформи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дистанційного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навчання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3450" y="4435380"/>
            <a:ext cx="103503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Вимоги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закладів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немає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оскільки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їхня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робота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регламентується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державними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органами.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Такі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повинні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мати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ліцензію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їхні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програми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гриф,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сертифікат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реквізити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офіційних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установ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Мінуси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її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результати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завжди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враховуються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при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атестації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часто педагоги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поінформовані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про те, де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можна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повчитись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66409C2-C40E-475E-9DA2-312534675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53" y="155448"/>
            <a:ext cx="11701272" cy="65471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2E91-8456-4DA9-AE47-D2A7562B21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51" y="70950"/>
            <a:ext cx="2799153" cy="68995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75543" y="553016"/>
            <a:ext cx="98340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Інформальна</a:t>
            </a:r>
            <a:r>
              <a:rPr lang="ru-RU" sz="32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endParaRPr lang="en-US" sz="3200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4685" y="1222289"/>
            <a:ext cx="11148607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Інформальна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самоосвіта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–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яка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передбачає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самоорганізоване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здобуття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особою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певних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компетентностей,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зокрема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під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час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повсякденної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діяльності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пов’язаної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з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професійною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громадською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або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іншою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діяльністю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родиною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дозвіллям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одноразові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лекції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відеоуроки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медіа-консультації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спілкування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у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сім’ї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з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колегами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читання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спеціалізованих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журналів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телебачення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відео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незаплановані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випадкові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бесіди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pic>
        <p:nvPicPr>
          <p:cNvPr id="8194" name="Picture 2" descr="Забезпечення якісної освіти через вдосконалення професіоналізму вчителів та  усвідомлене навчання учнів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15519" y="3033485"/>
            <a:ext cx="3894105" cy="29241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84685" y="3283103"/>
            <a:ext cx="7701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здобути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будь-де.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Вимоги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закладів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немає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оскільки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їх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існує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Мінуси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інформальної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її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результати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можуть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враховуватися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при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атестації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виключення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складання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сертифікаційних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тестів</a:t>
            </a:r>
            <a:r>
              <a:rPr lang="ru-RU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9763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931</Words>
  <Application>Microsoft Office PowerPoint</Application>
  <PresentationFormat>Широкий екран</PresentationFormat>
  <Paragraphs>65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Bookman Old Style</vt:lpstr>
      <vt:lpstr>Calibri</vt:lpstr>
      <vt:lpstr>Calibri Light</vt:lpstr>
      <vt:lpstr>Times New Roman</vt:lpstr>
      <vt:lpstr>Verdana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Директор</dc:creator>
  <cp:lastModifiedBy>Директор</cp:lastModifiedBy>
  <cp:revision>22</cp:revision>
  <dcterms:created xsi:type="dcterms:W3CDTF">2024-05-20T12:18:48Z</dcterms:created>
  <dcterms:modified xsi:type="dcterms:W3CDTF">2024-06-04T13:18:40Z</dcterms:modified>
</cp:coreProperties>
</file>